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63"/>
  </p:notesMasterIdLst>
  <p:handoutMasterIdLst>
    <p:handoutMasterId r:id="rId64"/>
  </p:handoutMasterIdLst>
  <p:sldIdLst>
    <p:sldId id="562" r:id="rId2"/>
    <p:sldId id="559" r:id="rId3"/>
    <p:sldId id="576" r:id="rId4"/>
    <p:sldId id="481" r:id="rId5"/>
    <p:sldId id="482" r:id="rId6"/>
    <p:sldId id="483" r:id="rId7"/>
    <p:sldId id="484" r:id="rId8"/>
    <p:sldId id="485" r:id="rId9"/>
    <p:sldId id="521" r:id="rId10"/>
    <p:sldId id="486" r:id="rId11"/>
    <p:sldId id="578" r:id="rId12"/>
    <p:sldId id="495" r:id="rId13"/>
    <p:sldId id="496" r:id="rId14"/>
    <p:sldId id="260" r:id="rId15"/>
    <p:sldId id="261" r:id="rId16"/>
    <p:sldId id="258" r:id="rId17"/>
    <p:sldId id="259" r:id="rId18"/>
    <p:sldId id="280" r:id="rId19"/>
    <p:sldId id="595" r:id="rId20"/>
    <p:sldId id="596" r:id="rId21"/>
    <p:sldId id="597" r:id="rId22"/>
    <p:sldId id="598" r:id="rId23"/>
    <p:sldId id="599" r:id="rId24"/>
    <p:sldId id="600" r:id="rId25"/>
    <p:sldId id="601" r:id="rId26"/>
    <p:sldId id="602" r:id="rId27"/>
    <p:sldId id="603" r:id="rId28"/>
    <p:sldId id="604" r:id="rId29"/>
    <p:sldId id="605" r:id="rId30"/>
    <p:sldId id="635" r:id="rId31"/>
    <p:sldId id="607" r:id="rId32"/>
    <p:sldId id="608" r:id="rId33"/>
    <p:sldId id="609" r:id="rId34"/>
    <p:sldId id="610" r:id="rId35"/>
    <p:sldId id="611" r:id="rId36"/>
    <p:sldId id="612" r:id="rId37"/>
    <p:sldId id="613" r:id="rId38"/>
    <p:sldId id="614" r:id="rId39"/>
    <p:sldId id="615" r:id="rId40"/>
    <p:sldId id="616" r:id="rId41"/>
    <p:sldId id="617" r:id="rId42"/>
    <p:sldId id="636" r:id="rId43"/>
    <p:sldId id="619" r:id="rId44"/>
    <p:sldId id="620" r:id="rId45"/>
    <p:sldId id="621" r:id="rId46"/>
    <p:sldId id="622" r:id="rId47"/>
    <p:sldId id="623" r:id="rId48"/>
    <p:sldId id="624" r:id="rId49"/>
    <p:sldId id="625" r:id="rId50"/>
    <p:sldId id="626" r:id="rId51"/>
    <p:sldId id="627" r:id="rId52"/>
    <p:sldId id="628" r:id="rId53"/>
    <p:sldId id="629" r:id="rId54"/>
    <p:sldId id="630" r:id="rId55"/>
    <p:sldId id="631" r:id="rId56"/>
    <p:sldId id="632" r:id="rId57"/>
    <p:sldId id="633" r:id="rId58"/>
    <p:sldId id="637" r:id="rId59"/>
    <p:sldId id="638" r:id="rId60"/>
    <p:sldId id="639" r:id="rId61"/>
    <p:sldId id="63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/>
  <p:cmAuthor id="2" name="Microsoft Office User" initials="Office" lastIdx="1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icrosoft Office User" initials="Office [7]" lastIdx="1" clrIdx="7"/>
  <p:cmAuthor id="9" name="Microsoft Office User" initials="Office [8]" lastIdx="1" clrIdx="8"/>
  <p:cmAuthor id="10" name="Microsoft Office User" initials="Office [9]" lastIdx="1" clrIdx="9"/>
  <p:cmAuthor id="11" name="Microsoft Office User" initials="Office [10]" lastIdx="1" clrIdx="10"/>
  <p:cmAuthor id="12" name="Microsoft Office User" initials="Office [11]" lastIdx="1" clrIdx="11"/>
  <p:cmAuthor id="13" name="Microsoft Office User" initials="Office [12]" lastIdx="1" clrIdx="12"/>
  <p:cmAuthor id="14" name="Microsoft Office User" initials="Office [13]" lastIdx="1" clrIdx="13"/>
  <p:cmAuthor id="15" name="Microsoft Office User" initials="Office [14]" lastIdx="1" clrIdx="14"/>
  <p:cmAuthor id="16" name="Microsoft Office User" initials="Office [15]" lastIdx="1" clrIdx="15"/>
  <p:cmAuthor id="17" name="Microsoft Office User" initials="Office [16]" lastIdx="1" clrIdx="16"/>
  <p:cmAuthor id="18" name="Marina Marmora" initials="MM" lastIdx="1" clrIdx="1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8" autoAdjust="0"/>
    <p:restoredTop sz="83686" autoAdjust="0"/>
  </p:normalViewPr>
  <p:slideViewPr>
    <p:cSldViewPr snapToGrid="0" snapToObjects="1" showGuides="1">
      <p:cViewPr varScale="1">
        <p:scale>
          <a:sx n="72" d="100"/>
          <a:sy n="72" d="100"/>
        </p:scale>
        <p:origin x="5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4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JQ3hYko51Y" TargetMode="External"/><Relationship Id="rId2" Type="http://schemas.openxmlformats.org/officeDocument/2006/relationships/hyperlink" Target="http://scs.ryerson.ca/~aharley/vis/conv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9.01507" TargetMode="External"/><Relationship Id="rId3" Type="http://schemas.openxmlformats.org/officeDocument/2006/relationships/hyperlink" Target="https://arxiv.org/abs/1602.07261" TargetMode="External"/><Relationship Id="rId7" Type="http://schemas.openxmlformats.org/officeDocument/2006/relationships/hyperlink" Target="https://arxiv.org/abs/1707.01083" TargetMode="External"/><Relationship Id="rId2" Type="http://schemas.openxmlformats.org/officeDocument/2006/relationships/hyperlink" Target="https://arxiv.org/abs/1801.0438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11.05431" TargetMode="External"/><Relationship Id="rId5" Type="http://schemas.openxmlformats.org/officeDocument/2006/relationships/hyperlink" Target="https://arxiv.org/abs/1610.02357" TargetMode="External"/><Relationship Id="rId4" Type="http://schemas.openxmlformats.org/officeDocument/2006/relationships/hyperlink" Target="https://arxiv.org/abs/1605.07146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8: </a:t>
            </a:r>
            <a:r>
              <a:rPr lang="en-US" dirty="0"/>
              <a:t>Convolutional Neural Networks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rgbClr val="C00000"/>
                </a:solidFill>
              </a:rPr>
              <a:t>learned the features to detect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Representation Learning (or Feature Learning).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r>
              <a:rPr lang="en-US" dirty="0"/>
              <a:t>Multiple techniques for this: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Unsupervised (K-means, PCA, …).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Supervised (Sup. Dictionary learning, </a:t>
            </a:r>
            <a:r>
              <a:rPr lang="en-US" dirty="0">
                <a:solidFill>
                  <a:srgbClr val="C00000"/>
                </a:solidFill>
              </a:rPr>
              <a:t>Neural Networks!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EDD3E-19AA-4978-AADD-E5CFBEF9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1092-9153-4D60-84A3-73B9ADE4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F64395-865B-48AD-881E-BA4FE930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267" y="1698614"/>
            <a:ext cx="3174014" cy="16692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BB756-F446-47AE-9380-B1041AFE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1F0A85-E63C-47F3-B8AD-1147FD11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40" y="3625196"/>
            <a:ext cx="3096667" cy="1669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8C9D0-1E39-4038-9071-DC72F5A22AFF}"/>
              </a:ext>
            </a:extLst>
          </p:cNvPr>
          <p:cNvSpPr txBox="1"/>
          <p:nvPr/>
        </p:nvSpPr>
        <p:spPr>
          <a:xfrm>
            <a:off x="1058267" y="1051556"/>
            <a:ext cx="1067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Imagine we want to build a cat detector with an MLP.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5081283" y="2195552"/>
            <a:ext cx="458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C00000"/>
                </a:solidFill>
              </a:rPr>
              <a:t>red weights </a:t>
            </a:r>
            <a:r>
              <a:rPr lang="en-US" sz="2400" dirty="0"/>
              <a:t>will be modified to better recognize cats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3A796-474D-449E-BF2D-4AF1DBD7D72E}"/>
              </a:ext>
            </a:extLst>
          </p:cNvPr>
          <p:cNvSpPr txBox="1"/>
          <p:nvPr/>
        </p:nvSpPr>
        <p:spPr>
          <a:xfrm>
            <a:off x="5023410" y="4036474"/>
            <a:ext cx="4699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00B050"/>
                </a:solidFill>
              </a:rPr>
              <a:t>green weights</a:t>
            </a:r>
            <a:r>
              <a:rPr lang="en-US" sz="2400" dirty="0"/>
              <a:t> will be modified.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0A8B7-3F25-4DF3-B8F7-77BF9B2E15CE}"/>
              </a:ext>
            </a:extLst>
          </p:cNvPr>
          <p:cNvSpPr txBox="1"/>
          <p:nvPr/>
        </p:nvSpPr>
        <p:spPr>
          <a:xfrm>
            <a:off x="1058267" y="5432148"/>
            <a:ext cx="10678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learning redundant features. Approach is not robust, as cats could appear in yet another position.</a:t>
            </a:r>
          </a:p>
        </p:txBody>
      </p:sp>
    </p:spTree>
    <p:extLst>
      <p:ext uri="{BB962C8B-B14F-4D97-AF65-F5344CB8AC3E}">
        <p14:creationId xmlns:p14="http://schemas.microsoft.com/office/powerpoint/2010/main" val="1190846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3429-CAFA-4A64-B905-BB7BE41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B0FE-3010-4191-AB1C-0AE19E6F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3426853" cy="4659516"/>
          </a:xfrm>
        </p:spPr>
        <p:txBody>
          <a:bodyPr/>
          <a:lstStyle/>
          <a:p>
            <a:r>
              <a:rPr lang="en-US" dirty="0"/>
              <a:t>Example: CIFAR10</a:t>
            </a:r>
          </a:p>
          <a:p>
            <a:endParaRPr lang="en-US" dirty="0"/>
          </a:p>
          <a:p>
            <a:r>
              <a:rPr lang="en-US" dirty="0"/>
              <a:t>Simple 32x32 color images (3 channels)</a:t>
            </a:r>
          </a:p>
          <a:p>
            <a:endParaRPr lang="en-US" dirty="0"/>
          </a:p>
          <a:p>
            <a:r>
              <a:rPr lang="en-US" dirty="0"/>
              <a:t>Each pixel is a feature: an MLP would have 32x32x3+1 = </a:t>
            </a:r>
            <a:r>
              <a:rPr lang="en-US" dirty="0">
                <a:solidFill>
                  <a:srgbClr val="FF0000"/>
                </a:solidFill>
              </a:rPr>
              <a:t>3073 weights per neuron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C7FEB-217E-433A-841B-577360F9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802C4-AAAC-4980-BC22-A5E0D263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47" y="1632393"/>
            <a:ext cx="7016307" cy="34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0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7"/>
            <a:ext cx="6771152" cy="4563285"/>
          </a:xfrm>
        </p:spPr>
        <p:txBody>
          <a:bodyPr/>
          <a:lstStyle/>
          <a:p>
            <a:r>
              <a:rPr lang="en-US" dirty="0"/>
              <a:t>Example:  ImageNet</a:t>
            </a:r>
          </a:p>
          <a:p>
            <a:endParaRPr lang="en-US" dirty="0"/>
          </a:p>
          <a:p>
            <a:r>
              <a:rPr lang="en-US" dirty="0"/>
              <a:t>Images are usually 224x224x3: an MLP would have  </a:t>
            </a:r>
            <a:r>
              <a:rPr lang="en-US" dirty="0">
                <a:solidFill>
                  <a:srgbClr val="C00000"/>
                </a:solidFill>
              </a:rPr>
              <a:t>150129 weights per neuron</a:t>
            </a:r>
            <a:r>
              <a:rPr lang="en-US" dirty="0"/>
              <a:t>. If the first layer of the MLP is around 128 nodes, which is small, this already becomes very heavy to calculate.</a:t>
            </a:r>
          </a:p>
          <a:p>
            <a:endParaRPr lang="en-US" dirty="0"/>
          </a:p>
          <a:p>
            <a:r>
              <a:rPr lang="en-US" dirty="0"/>
              <a:t>Model complexity is extremely high: overfitting.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AA871-9594-40F1-A12E-C1905C40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4E8A8-7A29-47DC-86B8-5C2F64CC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13" y="1772228"/>
            <a:ext cx="4036017" cy="38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5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Local and Hierarchical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4837"/>
            <a:ext cx="9144000" cy="40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7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Invariant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41" y="822865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6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48" y="1417639"/>
            <a:ext cx="7677074" cy="49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7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8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</p:spTree>
    <p:extLst>
      <p:ext uri="{BB962C8B-B14F-4D97-AF65-F5344CB8AC3E}">
        <p14:creationId xmlns:p14="http://schemas.microsoft.com/office/powerpoint/2010/main" val="112239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r>
              <a:rPr lang="en-US" dirty="0"/>
              <a:t>The general idea of CNNs is to intelligently adapt to properties of images: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position and neighborhood have </a:t>
            </a:r>
            <a:r>
              <a:rPr lang="en-US" sz="2400" dirty="0">
                <a:solidFill>
                  <a:srgbClr val="C00000"/>
                </a:solidFill>
              </a:rPr>
              <a:t>semantic meanings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of interest can appear </a:t>
            </a:r>
            <a:r>
              <a:rPr lang="en-US" sz="2400" dirty="0">
                <a:solidFill>
                  <a:srgbClr val="C00000"/>
                </a:solidFill>
              </a:rPr>
              <a:t>anywhere in the image</a:t>
            </a:r>
            <a:r>
              <a:rPr lang="en-US" sz="2400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3FD8E-791B-4940-A6A9-4C17FFE9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4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3A113F-C5BB-442B-B06C-29FD672C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31" y="1403032"/>
            <a:ext cx="7581900" cy="1661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4B326-0616-4C8C-930C-6C05F8B0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C6DA4-342B-49AB-A601-F2623ACDFAF8}"/>
              </a:ext>
            </a:extLst>
          </p:cNvPr>
          <p:cNvSpPr txBox="1"/>
          <p:nvPr/>
        </p:nvSpPr>
        <p:spPr>
          <a:xfrm>
            <a:off x="2828261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D875B-F476-4119-BE1C-3A5BF994D49B}"/>
              </a:ext>
            </a:extLst>
          </p:cNvPr>
          <p:cNvSpPr txBox="1"/>
          <p:nvPr/>
        </p:nvSpPr>
        <p:spPr>
          <a:xfrm>
            <a:off x="6627628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3676960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CNNs are also composed of layers, but those layers are not fully connected: they have</a:t>
            </a:r>
            <a:r>
              <a:rPr lang="en-US" sz="2400" dirty="0">
                <a:solidFill>
                  <a:srgbClr val="C00000"/>
                </a:solidFill>
              </a:rPr>
              <a:t> filters</a:t>
            </a:r>
            <a:r>
              <a:rPr lang="en-US" sz="2400" dirty="0"/>
              <a:t>, sets of cube-shaped weights that are applied throughout the image. Each 2D slice of the filters are called </a:t>
            </a:r>
            <a:r>
              <a:rPr lang="en-US" sz="2400" dirty="0">
                <a:solidFill>
                  <a:srgbClr val="C0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r>
              <a:rPr lang="en-US" sz="2400" dirty="0"/>
              <a:t>These filters introduce </a:t>
            </a:r>
            <a:r>
              <a:rPr lang="en-US" sz="2400" dirty="0">
                <a:solidFill>
                  <a:srgbClr val="C00000"/>
                </a:solidFill>
              </a:rPr>
              <a:t>translation invariance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parameter sharing.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 are they applied? Convolutions!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315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cross-correlation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8D035-EFFC-4232-89E4-10965B8A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convolution</a:t>
                </a:r>
                <a:r>
                  <a:rPr lang="en-US" sz="2400" dirty="0"/>
                  <a:t> of f and 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defined as the integral of the product, having one of the functions inverted and shifted: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cross-correlation: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38D035-EFFC-4232-89E4-10965B8A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A6F8-DCEA-4E02-B09D-C6E22E7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C26DD8-28EF-423B-BEB2-BC066C7285BF}"/>
              </a:ext>
            </a:extLst>
          </p:cNvPr>
          <p:cNvSpPr/>
          <p:nvPr/>
        </p:nvSpPr>
        <p:spPr>
          <a:xfrm>
            <a:off x="6792594" y="2142048"/>
            <a:ext cx="369332" cy="36933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825A6-3DAE-435A-843F-38CAB9012286}"/>
              </a:ext>
            </a:extLst>
          </p:cNvPr>
          <p:cNvSpPr txBox="1"/>
          <p:nvPr/>
        </p:nvSpPr>
        <p:spPr>
          <a:xfrm>
            <a:off x="9144000" y="2511380"/>
            <a:ext cx="19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Function is inverted and shifted left by 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3037F8-60D6-4BC3-A966-D81A154DABAE}"/>
              </a:ext>
            </a:extLst>
          </p:cNvPr>
          <p:cNvSpPr/>
          <p:nvPr/>
        </p:nvSpPr>
        <p:spPr>
          <a:xfrm rot="11157181" flipH="1">
            <a:off x="7137541" y="2628035"/>
            <a:ext cx="2267895" cy="35232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E9D7-1AD9-483B-80DF-397DC5A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step by step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408036-82CB-41C7-A6C8-BF154FFF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76" y="1287424"/>
            <a:ext cx="5902575" cy="42831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E8628-901F-48C3-933F-0DBEF912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4C2B5-0697-4AF0-A66D-89B038C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6" y="1961276"/>
            <a:ext cx="4517105" cy="29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9166-F60B-4A48-B5E3-35BA83D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7B4A87-24D9-47E8-8EFD-740F3285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950" y="1352096"/>
            <a:ext cx="4300553" cy="4308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4D01-0F70-4442-AF95-6CE8D1F4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69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A837-4392-4D40-9C5F-19B1C27D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3D input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8A8FCF-2DCC-4DDA-BB2E-4C0A453A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016" y="1177925"/>
            <a:ext cx="1583531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ED6B0-CC38-48A8-8C0B-328615B3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07AB-41F2-41C5-BD25-D2CD0A9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what happens at the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70336-517A-4ED9-B8A2-9B638ECE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convolutions on a normal image, the result will be down-sampled by an amount depending on the size of the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avoid this by padding the edges in different ways.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4A3DE-D573-47A6-A0B1-5FD86AD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6B878-680A-4682-8114-FCD064E2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69" y="2335612"/>
            <a:ext cx="2324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CF8D-4E97-4718-AAA3-3E2ABF6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C8A5-D90D-45DF-8020-944F3389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14924-9251-4CE9-AC2B-6CACAB98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54" y="983807"/>
            <a:ext cx="3424677" cy="3985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066F4-C57E-41EF-B942-48E3CCF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41" y="983806"/>
            <a:ext cx="3505805" cy="39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5740F3-461A-415D-97F6-BBB1926F8EA1}"/>
              </a:ext>
            </a:extLst>
          </p:cNvPr>
          <p:cNvSpPr txBox="1"/>
          <p:nvPr/>
        </p:nvSpPr>
        <p:spPr>
          <a:xfrm>
            <a:off x="1500851" y="5274497"/>
            <a:ext cx="45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padding. </a:t>
            </a:r>
            <a:r>
              <a:rPr lang="en-US" dirty="0"/>
              <a:t>Introduces zeros such that all pixels are visited the same amount of times by the filter. Increases size of output.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4DE19-F1A8-4222-853C-A8FB0532B37A}"/>
              </a:ext>
            </a:extLst>
          </p:cNvPr>
          <p:cNvSpPr txBox="1"/>
          <p:nvPr/>
        </p:nvSpPr>
        <p:spPr>
          <a:xfrm>
            <a:off x="6832301" y="5274497"/>
            <a:ext cx="350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Same padding. </a:t>
            </a:r>
            <a:r>
              <a:rPr lang="en-US" dirty="0"/>
              <a:t>Ensures that the output has the same size as the input.</a:t>
            </a:r>
          </a:p>
        </p:txBody>
      </p:sp>
    </p:spTree>
    <p:extLst>
      <p:ext uri="{BB962C8B-B14F-4D97-AF65-F5344CB8AC3E}">
        <p14:creationId xmlns:p14="http://schemas.microsoft.com/office/powerpoint/2010/main" val="268922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AFF-4171-46F9-8F27-4716031D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478E36-64B5-47D4-9D5F-A034FF41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55" y="1437950"/>
            <a:ext cx="3714150" cy="35429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45096-C442-47B7-8178-58783DA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49DE7-7348-4BFA-9E70-C5D26987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344546"/>
            <a:ext cx="4241665" cy="3636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25F9CA-02BC-47D2-AC02-55D042DCB892}"/>
              </a:ext>
            </a:extLst>
          </p:cNvPr>
          <p:cNvSpPr txBox="1"/>
          <p:nvPr/>
        </p:nvSpPr>
        <p:spPr>
          <a:xfrm>
            <a:off x="1519555" y="5347504"/>
            <a:ext cx="434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 </a:t>
            </a:r>
            <a:r>
              <a:rPr lang="en-US" dirty="0">
                <a:solidFill>
                  <a:srgbClr val="C00000"/>
                </a:solidFill>
              </a:rPr>
              <a:t>black and white image </a:t>
            </a:r>
            <a:r>
              <a:rPr lang="en-US" dirty="0"/>
              <a:t>(just one channel)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B99C5-BD9C-4CB3-9815-33DF9B2A60DF}"/>
              </a:ext>
            </a:extLst>
          </p:cNvPr>
          <p:cNvSpPr txBox="1"/>
          <p:nvPr/>
        </p:nvSpPr>
        <p:spPr>
          <a:xfrm>
            <a:off x="7077333" y="5200471"/>
            <a:ext cx="393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an </a:t>
            </a:r>
            <a:r>
              <a:rPr lang="en-US" dirty="0">
                <a:solidFill>
                  <a:srgbClr val="C00000"/>
                </a:solidFill>
              </a:rPr>
              <a:t>RGB image</a:t>
            </a:r>
            <a:r>
              <a:rPr lang="en-US" dirty="0"/>
              <a:t>. As you can see, the filters are now cubes, and they are applied on the full depth of the image..</a:t>
            </a:r>
          </a:p>
        </p:txBody>
      </p:sp>
    </p:spTree>
    <p:extLst>
      <p:ext uri="{BB962C8B-B14F-4D97-AF65-F5344CB8AC3E}">
        <p14:creationId xmlns:p14="http://schemas.microsoft.com/office/powerpoint/2010/main" val="1468477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D507-5D43-44E5-ACAF-58E46F9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C550F-E344-4DE3-9E81-FD71A21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94935"/>
            <a:ext cx="6868841" cy="49859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be clear: each filter is convolved with the entirety of the </a:t>
            </a:r>
            <a:r>
              <a:rPr lang="en-US" sz="2400" dirty="0">
                <a:solidFill>
                  <a:srgbClr val="C00000"/>
                </a:solidFill>
              </a:rPr>
              <a:t>3D input cube</a:t>
            </a:r>
            <a:r>
              <a:rPr lang="en-US" sz="2400" dirty="0"/>
              <a:t>, but generates a </a:t>
            </a:r>
            <a:r>
              <a:rPr lang="en-US" sz="2400" dirty="0">
                <a:solidFill>
                  <a:srgbClr val="C00000"/>
                </a:solidFill>
              </a:rPr>
              <a:t>2D feature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Because we have multiple filters, we end up with a 3D output: </a:t>
            </a:r>
            <a:r>
              <a:rPr lang="en-US" sz="2400" dirty="0">
                <a:solidFill>
                  <a:srgbClr val="C00000"/>
                </a:solidFill>
              </a:rPr>
              <a:t>one 2D feature map per filter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feature map dimension can </a:t>
            </a:r>
            <a:r>
              <a:rPr lang="en-US" sz="2400" dirty="0">
                <a:solidFill>
                  <a:srgbClr val="C00000"/>
                </a:solidFill>
              </a:rPr>
              <a:t>change drastically </a:t>
            </a:r>
            <a:r>
              <a:rPr lang="en-US" sz="2400" dirty="0"/>
              <a:t>from one conv layer to the next: we can enter a layer with a 32x32x16 input and exit with a 32x32x128 output if that layer has 128 filters.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08590-D927-48E5-AFCF-D6659FF6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9A457F-9E91-4C6A-B870-B1D2C6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8" y="2113209"/>
            <a:ext cx="3606157" cy="3158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145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48F8D-D86B-4BED-A477-F5FC43E3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make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B149-85B7-4950-B7ED-5CEDA94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5262585" cy="5026272"/>
          </a:xfrm>
        </p:spPr>
        <p:txBody>
          <a:bodyPr/>
          <a:lstStyle/>
          <a:p>
            <a:r>
              <a:rPr lang="en-US" dirty="0"/>
              <a:t>In image is just a matrix of pixels.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Convolving the image with a filter produces a feature map that highlights the presence of a given feature in the image.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CD85A-9E31-4C09-9F50-CB5E19EA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3D0B9-A7F8-4E8A-9788-E9433CBA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43" y="1730521"/>
            <a:ext cx="2029641" cy="2024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F6D5C-AC66-4536-A6A2-85C4020B4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88"/>
          <a:stretch/>
        </p:blipFill>
        <p:spPr>
          <a:xfrm>
            <a:off x="7006592" y="869514"/>
            <a:ext cx="4452345" cy="53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="1" dirty="0"/>
              <a:t> drawbacks </a:t>
            </a:r>
            <a:r>
              <a:rPr lang="en-US" dirty="0"/>
              <a:t>of MLPs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use one node for each input (e.g. pixel in an image, multiplied by 3 in RGB case). The amount of weights </a:t>
            </a:r>
            <a:r>
              <a:rPr lang="en-US" dirty="0">
                <a:solidFill>
                  <a:srgbClr val="C00000"/>
                </a:solidFill>
              </a:rPr>
              <a:t>rapidly becomes unmanageable </a:t>
            </a:r>
            <a:r>
              <a:rPr lang="en-US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difficulties arise, overfitting can appear.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input (images) and 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D353D-FC31-4540-81F1-0A17488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D6529BCC-0FC5-47A9-9926-B9C9B1C2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44" y="1584965"/>
            <a:ext cx="7262545" cy="41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9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at over the image to extract different features. </a:t>
            </a:r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rgbClr val="C00000"/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thing we’re missing: non-linearity.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3A4E9-A0F1-4F2E-85E0-42C674F4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7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5BBC-4527-4D76-84AA-638BBF8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ADB4-4B2B-4A95-BEC6-B0F1BDFE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22100"/>
          </a:xfrm>
        </p:spPr>
        <p:txBody>
          <a:bodyPr/>
          <a:lstStyle/>
          <a:p>
            <a:r>
              <a:rPr lang="en-US" dirty="0"/>
              <a:t>The most successful non-linearity for CNNs is the Rectified Non-Linear unit (</a:t>
            </a:r>
            <a:r>
              <a:rPr lang="en-US" dirty="0" err="1"/>
              <a:t>ReLU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Combats the vanishing gradient problem occurring in </a:t>
            </a:r>
            <a:r>
              <a:rPr lang="en-US" dirty="0" err="1"/>
              <a:t>sigmoids</a:t>
            </a:r>
            <a:r>
              <a:rPr lang="en-US" dirty="0"/>
              <a:t>, is easier to compute, generates sparsity (not always beneficial)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01396-514A-4E16-A6F6-DAD5B73D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2D182-4FD3-4E9D-A5AB-E3A7791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87" y="2232393"/>
            <a:ext cx="6727625" cy="2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2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convolutional layer convolves each of its filters with the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where the dimensions are Width, Height and Channels (or Feature Maps)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with dimensions Width, Height and Feature Maps (one for each filter)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Applies non-linear </a:t>
            </a:r>
            <a:r>
              <a:rPr lang="en-US" dirty="0">
                <a:solidFill>
                  <a:srgbClr val="C00000"/>
                </a:solidFill>
              </a:rPr>
              <a:t>activation function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(usually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over each value of the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dirty="0">
                <a:solidFill>
                  <a:srgbClr val="C00000"/>
                </a:solidFill>
              </a:rPr>
              <a:t>parameters to define</a:t>
            </a:r>
            <a:r>
              <a:rPr lang="en-US" dirty="0"/>
              <a:t>: number of filters, size of filters, stride, padding, activation function to use, regularization.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0" y="3049035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1832722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282994" y="976179"/>
            <a:ext cx="9741595" cy="542462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94E475-381E-41FB-91F6-677F45725C91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5CB744-A164-45F7-A946-EDB572156F2A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filters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Filters are composed of small kernels,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bias per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activation function on every value of feature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A08061-1F95-4E28-9D93-B0BDA3462685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kernels (W and H only, D is defined by input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Regularization type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</p:spTree>
    <p:extLst>
      <p:ext uri="{BB962C8B-B14F-4D97-AF65-F5344CB8AC3E}">
        <p14:creationId xmlns:p14="http://schemas.microsoft.com/office/powerpoint/2010/main" val="26918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1273665" y="983807"/>
            <a:ext cx="9644668" cy="537064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29A9D-CB8E-433E-86E9-F34CCACF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0" y="1416642"/>
            <a:ext cx="5172075" cy="51816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A66B1A-603C-4F0B-AC65-AD3222572FB4}"/>
              </a:ext>
            </a:extLst>
          </p:cNvPr>
          <p:cNvSpPr/>
          <p:nvPr/>
        </p:nvSpPr>
        <p:spPr>
          <a:xfrm>
            <a:off x="7700500" y="2243213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</a:t>
            </a:r>
            <a:r>
              <a:rPr lang="en-US" dirty="0" err="1">
                <a:solidFill>
                  <a:schemeClr val="tx1"/>
                </a:solidFill>
              </a:rPr>
              <a:t>filte</a:t>
            </a:r>
            <a:r>
              <a:rPr lang="en-US" dirty="0">
                <a:solidFill>
                  <a:schemeClr val="tx1"/>
                </a:solidFill>
              </a:rPr>
              <a:t>, reduced spatial dimensions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D02F12-DECC-4F5D-89B2-AD0BDAE4AF53}"/>
              </a:ext>
            </a:extLst>
          </p:cNvPr>
          <p:cNvSpPr/>
          <p:nvPr/>
        </p:nvSpPr>
        <p:spPr>
          <a:xfrm>
            <a:off x="1830879" y="2194789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maximum of average of a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Sliding window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11A1FF-DDC1-4DA7-A669-D52CBBE99C32}"/>
              </a:ext>
            </a:extLst>
          </p:cNvPr>
          <p:cNvSpPr/>
          <p:nvPr/>
        </p:nvSpPr>
        <p:spPr>
          <a:xfrm>
            <a:off x="4742136" y="2228584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01696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1309129" y="1002966"/>
            <a:ext cx="9573741" cy="533115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2874BE-9E70-419F-9F24-D0016E990B94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FLATTENED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72C5F7-940A-4841-BF17-825B004E5901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Aggregate information from final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final 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5C05B2-C77A-4BAC-9AD1-8E38175AD1BF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function: usually changes depending on role of layer. If aggregating info, use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. If producing final classification, use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76E6-03DB-45D2-B743-E4EAFFC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that we want to recognize swans in an image: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C6F7F-793E-481C-BAD7-028EF264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814BCA-FBF1-4C5D-878B-9F4456ECEAB6}"/>
              </a:ext>
            </a:extLst>
          </p:cNvPr>
          <p:cNvSpPr/>
          <p:nvPr/>
        </p:nvSpPr>
        <p:spPr>
          <a:xfrm rot="20781902">
            <a:off x="7474684" y="3068157"/>
            <a:ext cx="531627" cy="1743740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37B2A5-E75E-42CA-846E-F5442404B719}"/>
              </a:ext>
            </a:extLst>
          </p:cNvPr>
          <p:cNvCxnSpPr>
            <a:cxnSpLocks/>
          </p:cNvCxnSpPr>
          <p:nvPr/>
        </p:nvCxnSpPr>
        <p:spPr>
          <a:xfrm flipV="1">
            <a:off x="7995353" y="3766017"/>
            <a:ext cx="1689405" cy="2412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oval with orange protuberance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D34F9-89C1-43F0-911C-2DCB086D3101}"/>
              </a:ext>
            </a:extLst>
          </p:cNvPr>
          <p:cNvSpPr txBox="1"/>
          <p:nvPr/>
        </p:nvSpPr>
        <p:spPr>
          <a:xfrm>
            <a:off x="9773528" y="355449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rectangular shape (neck)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66929F-1448-4F98-B3EC-A077E026F699}"/>
              </a:ext>
            </a:extLst>
          </p:cNvPr>
          <p:cNvSpPr txBox="1"/>
          <p:nvPr/>
        </p:nvSpPr>
        <p:spPr>
          <a:xfrm>
            <a:off x="813553" y="2981794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2321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8" grpId="0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7900-14B2-420C-8D8F-0AE8DDC8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built CNN (VGG)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3963-D7D4-4B5B-AB29-8657EFB8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BAF83-0898-439B-BAA2-D1378303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13F9A-1689-49CE-90CA-763C38E3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50" y="1220892"/>
            <a:ext cx="8812100" cy="4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2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1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09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275A12-00A9-4C66-A567-B81B48A9B444}"/>
              </a:ext>
            </a:extLst>
          </p:cNvPr>
          <p:cNvSpPr/>
          <p:nvPr/>
        </p:nvSpPr>
        <p:spPr>
          <a:xfrm>
            <a:off x="2992598" y="3767968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C79120-7379-4980-AD84-1B91075749AF}"/>
              </a:ext>
            </a:extLst>
          </p:cNvPr>
          <p:cNvSpPr/>
          <p:nvPr/>
        </p:nvSpPr>
        <p:spPr>
          <a:xfrm>
            <a:off x="4363872" y="3831371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B450D2-2213-4091-9F52-7D11487873A3}"/>
              </a:ext>
            </a:extLst>
          </p:cNvPr>
          <p:cNvSpPr/>
          <p:nvPr/>
        </p:nvSpPr>
        <p:spPr>
          <a:xfrm>
            <a:off x="5162906" y="3834600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V="1">
            <a:off x="3405838" y="4344259"/>
            <a:ext cx="154380" cy="7083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V="1">
            <a:off x="4429660" y="4280852"/>
            <a:ext cx="133998" cy="7590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397837" y="4315978"/>
            <a:ext cx="428211" cy="69793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4353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1194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3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19085C-C50B-4A4C-A7C4-4583E8FE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747962"/>
            <a:ext cx="10363200" cy="1362076"/>
          </a:xfrm>
        </p:spPr>
        <p:txBody>
          <a:bodyPr/>
          <a:lstStyle/>
          <a:p>
            <a:r>
              <a:rPr lang="en-US" dirty="0"/>
              <a:t>Evolution of CNN</a:t>
            </a:r>
            <a:r>
              <a:rPr lang="en-US" sz="2800" dirty="0"/>
              <a:t>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5CAEDA-E0E0-41DB-8A59-5198DB48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29000"/>
            <a:ext cx="10363200" cy="387093"/>
          </a:xfrm>
        </p:spPr>
        <p:txBody>
          <a:bodyPr/>
          <a:lstStyle/>
          <a:p>
            <a:r>
              <a:rPr lang="en-US" dirty="0"/>
              <a:t>A bit of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74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first piece of research proposing something similar to a Convolutional Neural Network was authored by </a:t>
            </a:r>
            <a:r>
              <a:rPr lang="en-US" sz="2000" dirty="0" err="1"/>
              <a:t>Kunihiko</a:t>
            </a:r>
            <a:r>
              <a:rPr lang="en-US" sz="2000" dirty="0"/>
              <a:t> Fukushima in 1980, and was called the NeoCognitron</a:t>
            </a:r>
            <a:r>
              <a:rPr lang="en-US" sz="2000" baseline="30000" dirty="0"/>
              <a:t>1</a:t>
            </a:r>
            <a:r>
              <a:rPr lang="en-U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Fukushima applied the </a:t>
            </a:r>
            <a:r>
              <a:rPr lang="en-US" sz="2000" dirty="0" err="1"/>
              <a:t>NeoCognitron</a:t>
            </a:r>
            <a:r>
              <a:rPr lang="en-US" sz="20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published in French by Yann </a:t>
            </a:r>
            <a:r>
              <a:rPr lang="en-US" sz="1800" dirty="0" err="1"/>
              <a:t>LeCun</a:t>
            </a:r>
            <a:r>
              <a:rPr lang="en-US" sz="18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TDNN by </a:t>
            </a:r>
            <a:r>
              <a:rPr lang="en-US" sz="1800" dirty="0" err="1"/>
              <a:t>Waiber</a:t>
            </a:r>
            <a:r>
              <a:rPr lang="en-US" sz="1800" dirty="0"/>
              <a:t> et al., 1989 - Convolutional-like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applied to handwritten zip code recognition by </a:t>
            </a:r>
            <a:r>
              <a:rPr lang="en-US" sz="1800" dirty="0" err="1"/>
              <a:t>LeCun</a:t>
            </a:r>
            <a:r>
              <a:rPr lang="en-US" sz="1800" dirty="0"/>
              <a:t> et al., 1989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87D17-7B30-4720-8F0F-8AA06FC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16FBD-309B-41C9-AAC0-402EF5302BCE}"/>
              </a:ext>
            </a:extLst>
          </p:cNvPr>
          <p:cNvSpPr txBox="1"/>
          <p:nvPr/>
        </p:nvSpPr>
        <p:spPr>
          <a:xfrm>
            <a:off x="833415" y="5606887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FDE421-FB76-4705-AA04-DF1D2DEB4899}"/>
              </a:ext>
            </a:extLst>
          </p:cNvPr>
          <p:cNvCxnSpPr/>
          <p:nvPr/>
        </p:nvCxnSpPr>
        <p:spPr>
          <a:xfrm>
            <a:off x="349292" y="5463425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28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6C9ED-EED9-4A22-8E10-0F8BD147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61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280" y="1177925"/>
            <a:ext cx="6119003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3D93C-AC49-48C4-A51D-D2D340E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 b="3134"/>
          <a:stretch/>
        </p:blipFill>
        <p:spPr>
          <a:xfrm>
            <a:off x="8571220" y="131240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66CF0D-7C02-4068-BC82-AA64B9C62BC9}"/>
              </a:ext>
            </a:extLst>
          </p:cNvPr>
          <p:cNvSpPr txBox="1"/>
          <p:nvPr/>
        </p:nvSpPr>
        <p:spPr>
          <a:xfrm>
            <a:off x="9144000" y="2912409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9181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can be a bit more complex…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17B85C-5DAD-4217-AE1A-5077E353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757" y="1997257"/>
            <a:ext cx="5524143" cy="3698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6CC5C-DD3A-4DA0-B9BE-992A7AE8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707FF-DD50-455B-8E3F-A93EE41E6D2D}"/>
              </a:ext>
            </a:extLst>
          </p:cNvPr>
          <p:cNvSpPr/>
          <p:nvPr/>
        </p:nvSpPr>
        <p:spPr>
          <a:xfrm rot="17023598">
            <a:off x="5155596" y="2959421"/>
            <a:ext cx="192909" cy="1333755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9BC3B0-8EF1-4DC3-8B9F-FD4D390AD286}"/>
              </a:ext>
            </a:extLst>
          </p:cNvPr>
          <p:cNvSpPr/>
          <p:nvPr/>
        </p:nvSpPr>
        <p:spPr>
          <a:xfrm>
            <a:off x="6217835" y="2373689"/>
            <a:ext cx="991039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664365-6737-4D74-BB51-0953E76E0D35}"/>
              </a:ext>
            </a:extLst>
          </p:cNvPr>
          <p:cNvSpPr/>
          <p:nvPr/>
        </p:nvSpPr>
        <p:spPr>
          <a:xfrm rot="4338539">
            <a:off x="5705328" y="3298071"/>
            <a:ext cx="527003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neck, square shape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55BF64-9221-4658-BFDE-5F1B2186FC66}"/>
              </a:ext>
            </a:extLst>
          </p:cNvPr>
          <p:cNvCxnSpPr>
            <a:cxnSpLocks/>
          </p:cNvCxnSpPr>
          <p:nvPr/>
        </p:nvCxnSpPr>
        <p:spPr>
          <a:xfrm flipV="1">
            <a:off x="7117225" y="2920749"/>
            <a:ext cx="2737499" cy="4536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4EB71A-1853-4F8C-B2FC-D3F7D2732600}"/>
              </a:ext>
            </a:extLst>
          </p:cNvPr>
          <p:cNvSpPr txBox="1"/>
          <p:nvPr/>
        </p:nvSpPr>
        <p:spPr>
          <a:xfrm>
            <a:off x="9907210" y="2547387"/>
            <a:ext cx="205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body with or without large white symmetric blobs (wings)</a:t>
            </a:r>
          </a:p>
        </p:txBody>
      </p:sp>
    </p:spTree>
    <p:extLst>
      <p:ext uri="{BB962C8B-B14F-4D97-AF65-F5344CB8AC3E}">
        <p14:creationId xmlns:p14="http://schemas.microsoft.com/office/powerpoint/2010/main" val="11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5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Matthew </a:t>
            </a:r>
            <a:r>
              <a:rPr lang="en-US" sz="2400" dirty="0" err="1"/>
              <a:t>Zeiler</a:t>
            </a:r>
            <a:r>
              <a:rPr lang="en-US" sz="2400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Paper presented a visualization technique named Deconvolutional Network, which helps to examine different feature activations and their relation to the input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04CE9-841F-4862-B512-5E00290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>
                <a:solidFill>
                  <a:srgbClr val="C00000"/>
                </a:solidFill>
              </a:rPr>
              <a:t>Simonyan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Zisserman</a:t>
            </a:r>
            <a:r>
              <a:rPr lang="en-US" sz="2400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Simplicity and depth as main points</a:t>
            </a:r>
            <a:r>
              <a:rPr lang="en-US" sz="2400" dirty="0"/>
              <a:t>. Used 3x3 filters exclusively and 2x2 </a:t>
            </a:r>
            <a:r>
              <a:rPr lang="en-US" sz="2400" dirty="0" err="1"/>
              <a:t>MaxPool</a:t>
            </a:r>
            <a:r>
              <a:rPr lang="en-US" sz="2400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</a:t>
            </a:r>
            <a:r>
              <a:rPr lang="en-US" sz="2400" i="1" dirty="0"/>
              <a:t>two to three weeks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Still used as of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9EED5-DE8F-4934-8335-A69DF07B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FE697-DA46-4916-B853-AE687E1B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989" y="3657600"/>
            <a:ext cx="4686808" cy="2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2BF2-F709-4ECF-A386-548ACE58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DDF5-FC2E-4079-A241-DC24A5C48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054390"/>
            <a:ext cx="117665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/>
              <a:t>Szegedy</a:t>
            </a:r>
            <a:r>
              <a:rPr lang="en-US" sz="2400" dirty="0"/>
              <a:t> et al. (Google), 2014. Winners of ILSVRC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Introduces inception module: parallel conv. layers with different filter sizes. Motivation: we don’t know which filter size is best – let the network decide. Key idea for future </a:t>
            </a:r>
            <a:r>
              <a:rPr lang="en-US" sz="2400" dirty="0" err="1"/>
              <a:t>archs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 at the end. </a:t>
            </a:r>
            <a:r>
              <a:rPr lang="en-US" sz="2400" dirty="0" err="1"/>
              <a:t>AvgPool</a:t>
            </a:r>
            <a:r>
              <a:rPr lang="en-US" sz="2400" dirty="0"/>
              <a:t> instead. 12x fewer params than </a:t>
            </a:r>
            <a:r>
              <a:rPr lang="en-US" sz="2400" dirty="0" err="1"/>
              <a:t>AlexNet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290A4-0E1B-421B-B916-65523BFB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082E78-E13B-4EBC-ADF6-74226D7D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6" b="18367"/>
          <a:stretch/>
        </p:blipFill>
        <p:spPr>
          <a:xfrm>
            <a:off x="4408364" y="5399441"/>
            <a:ext cx="3462681" cy="8309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94544" y="3320201"/>
            <a:ext cx="8425770" cy="1924572"/>
            <a:chOff x="1104729" y="3282906"/>
            <a:chExt cx="9891186" cy="21955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0842C0-A290-455B-8A95-C49CB36E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729" y="3282906"/>
              <a:ext cx="4150065" cy="2175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F71E1D-BFFF-4FC7-9157-EE5A0D2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8339" y="3282906"/>
              <a:ext cx="4227576" cy="2195571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F7AE768-EDC3-4F4F-961C-1E32EEADF369}"/>
                </a:ext>
              </a:extLst>
            </p:cNvPr>
            <p:cNvSpPr/>
            <p:nvPr/>
          </p:nvSpPr>
          <p:spPr>
            <a:xfrm>
              <a:off x="5526108" y="4202007"/>
              <a:ext cx="1048428" cy="363164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3B1E0E-7F1B-48CC-8990-61D78BBB3767}"/>
                </a:ext>
              </a:extLst>
            </p:cNvPr>
            <p:cNvSpPr txBox="1"/>
            <p:nvPr/>
          </p:nvSpPr>
          <p:spPr>
            <a:xfrm>
              <a:off x="5220504" y="3408411"/>
              <a:ext cx="1582125" cy="842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1x1 </a:t>
              </a:r>
              <a:r>
                <a:rPr lang="en-US" sz="1400" dirty="0" err="1"/>
                <a:t>convs</a:t>
              </a:r>
              <a:r>
                <a:rPr lang="en-US" sz="1400" dirty="0"/>
                <a:t> to Reduce number of parameters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B6CADE-18A3-497C-A787-3678D034AFE6}"/>
              </a:ext>
            </a:extLst>
          </p:cNvPr>
          <p:cNvSpPr txBox="1"/>
          <p:nvPr/>
        </p:nvSpPr>
        <p:spPr>
          <a:xfrm>
            <a:off x="7960752" y="5277500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4F1D4-B5E4-4008-8561-F7E1477152A8}"/>
              </a:ext>
            </a:extLst>
          </p:cNvPr>
          <p:cNvSpPr txBox="1"/>
          <p:nvPr/>
        </p:nvSpPr>
        <p:spPr>
          <a:xfrm>
            <a:off x="1975232" y="5277500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 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2056175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833419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pic>
        <p:nvPicPr>
          <p:cNvPr id="1026" name="Picture 2" descr="https://lh3.googleusercontent.com/Ku-P-9B7y3HlSR7CKomtrnUUnrQN6MPLL96lulLr5Rd4Frh-bY5z9AXENG5druAKVxIJTjVpQ_zZkOYxGIr3iYeEy8Os5W7k4veivAK5EQOairO52xy7hinvU-3trYyFCz2XqXLBncg">
            <a:extLst>
              <a:ext uri="{FF2B5EF4-FFF2-40B4-BE49-F238E27FC236}">
                <a16:creationId xmlns:a16="http://schemas.microsoft.com/office/drawing/2014/main" id="{6CD53C89-7E59-4AD8-88A7-6EB19AC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37" y="2954214"/>
            <a:ext cx="2560320" cy="34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5844899" y="2759903"/>
            <a:ext cx="2157263" cy="1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eibt33z_On_QTgSDPmLg_KVLyjVuh3aMfbZpXnZoY7qeGrXorOCGI7hCQQ0YdrvKnMKTdZgyuFVLJtMj5kO3sF_l95_U0J5Gp4alnEUycbdme4ZWn0LhZHd3pJyOnTmc2nLiFxzoVCg">
            <a:extLst>
              <a:ext uri="{FF2B5EF4-FFF2-40B4-BE49-F238E27FC236}">
                <a16:creationId xmlns:a16="http://schemas.microsoft.com/office/drawing/2014/main" id="{7640E63E-2D70-4AE0-BF1D-D21C4312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69" y="4008561"/>
            <a:ext cx="7461504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170875" y="32443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39502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779008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80" y="1684173"/>
            <a:ext cx="3424637" cy="28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32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815584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pic>
        <p:nvPicPr>
          <p:cNvPr id="2050" name="Picture 2" descr="https://lh3.googleusercontent.com/X6rkgsgPb7EvmaNBgvQ5dPZXrMgTxh97J9qycHXtOq3xOiYqAD1_orm1c8cG6n7WfXSm9vQl0qlirysZHr4uUzy2oWU8r7MmgpKAagtnKNDD8Dy0OVprBJeJIesA0jDBEK41G1rkByE">
            <a:extLst>
              <a:ext uri="{FF2B5EF4-FFF2-40B4-BE49-F238E27FC236}">
                <a16:creationId xmlns:a16="http://schemas.microsoft.com/office/drawing/2014/main" id="{ACAC91F6-36C6-4F97-A489-F28DD136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2" y="5012868"/>
            <a:ext cx="8993659" cy="13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RDTZ1IVGLGiUbuUCyzVHSlxZYRg3kWXy2RXqAp3jpk9uKe_zBekiMumb9LojeyTUZ-qC2VMHL0Zwea4u1SNLHmHbaYDTIbI2C-bLXMfOIA30K-1ZJv2cxb8ltrvUakooa57bASGoO6k">
            <a:extLst>
              <a:ext uri="{FF2B5EF4-FFF2-40B4-BE49-F238E27FC236}">
                <a16:creationId xmlns:a16="http://schemas.microsoft.com/office/drawing/2014/main" id="{859CCEDB-B96B-46FB-9ECA-B951E63D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44" y="2606970"/>
            <a:ext cx="5402056" cy="20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27" y="958107"/>
            <a:ext cx="1705861" cy="14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39E6-E425-44F0-A169-80701DC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CA23-ABC9-4A39-A2E9-00A03CE7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177758"/>
            <a:ext cx="6693408" cy="48847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Published by Howard et al.,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efficient network with decent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concept: </a:t>
            </a:r>
            <a:r>
              <a:rPr lang="en-US" sz="2400" dirty="0" err="1"/>
              <a:t>depthwise</a:t>
            </a:r>
            <a:r>
              <a:rPr lang="en-US" sz="2400" dirty="0"/>
              <a:t>-separable convolutions. Convolve each feature maps with a kernel, then use a 1x1 convolution to aggregate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approximates vanilla convolutions without having to convolve large kernels through channels.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A9813-95A7-4C6A-AF46-30A070F2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63726-E797-4757-A8DE-EB3393C6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65" y="983807"/>
            <a:ext cx="35558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6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dirty="0"/>
              <a:t>You Only Look Once (YOLO) - 2016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YOLOv3-MPU2Histiv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B322B00-288A-4F99-A9A5-E3728326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532" y="1424402"/>
            <a:ext cx="8722936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Mask</a:t>
            </a:r>
            <a:r>
              <a:rPr lang="es-CL"/>
              <a:t>- RCNN - 2017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MaskRCNNcut">
            <a:hlinkClick r:id="" action="ppaction://media"/>
            <a:extLst>
              <a:ext uri="{FF2B5EF4-FFF2-40B4-BE49-F238E27FC236}">
                <a16:creationId xmlns:a16="http://schemas.microsoft.com/office/drawing/2014/main" id="{9141FD2D-4B8E-4D82-B3F6-4392C3BDC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375" y="1395167"/>
            <a:ext cx="8636841" cy="48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3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C8AD7-5EE8-40FE-83C8-EC5517CE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8236C5-C6BD-4004-9E0E-565F0243AE16}"/>
              </a:ext>
            </a:extLst>
          </p:cNvPr>
          <p:cNvSpPr/>
          <p:nvPr/>
        </p:nvSpPr>
        <p:spPr>
          <a:xfrm>
            <a:off x="8048847" y="4113343"/>
            <a:ext cx="672675" cy="115167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8FA38F-E5BD-4FAE-940F-B13836EBF8BF}"/>
              </a:ext>
            </a:extLst>
          </p:cNvPr>
          <p:cNvSpPr/>
          <p:nvPr/>
        </p:nvSpPr>
        <p:spPr>
          <a:xfrm rot="5400000">
            <a:off x="7907794" y="3145094"/>
            <a:ext cx="765547" cy="1305792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629FAE-9AB6-4DBC-A189-85563672E951}"/>
              </a:ext>
            </a:extLst>
          </p:cNvPr>
          <p:cNvSpPr/>
          <p:nvPr/>
        </p:nvSpPr>
        <p:spPr>
          <a:xfrm rot="5400000">
            <a:off x="7590174" y="3022900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EC4E03-FB22-47A4-B694-1350F6B41444}"/>
              </a:ext>
            </a:extLst>
          </p:cNvPr>
          <p:cNvSpPr/>
          <p:nvPr/>
        </p:nvSpPr>
        <p:spPr>
          <a:xfrm rot="5400000">
            <a:off x="8569528" y="2916696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A79E12-88C5-4571-A3F3-984F8ED5C158}"/>
              </a:ext>
            </a:extLst>
          </p:cNvPr>
          <p:cNvCxnSpPr>
            <a:cxnSpLocks/>
          </p:cNvCxnSpPr>
          <p:nvPr/>
        </p:nvCxnSpPr>
        <p:spPr>
          <a:xfrm flipV="1">
            <a:off x="7760096" y="5088664"/>
            <a:ext cx="385373" cy="6841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FE2A85-1352-4818-8B63-5A0B8D21B6EC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7742168" y="1768225"/>
            <a:ext cx="252981" cy="1251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8DA4A2-747B-46C7-B5CB-DD1418EB7CBC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00723" y="1721017"/>
            <a:ext cx="307504" cy="12339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1C5D0D-B4A0-4AE6-B591-72914DB575D4}"/>
              </a:ext>
            </a:extLst>
          </p:cNvPr>
          <p:cNvCxnSpPr>
            <a:cxnSpLocks/>
          </p:cNvCxnSpPr>
          <p:nvPr/>
        </p:nvCxnSpPr>
        <p:spPr>
          <a:xfrm flipV="1">
            <a:off x="8910533" y="1564500"/>
            <a:ext cx="830799" cy="20953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feet, under body, can have different shapes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8C4AFE-15BA-4984-8F72-91E26FE4F4BF}"/>
              </a:ext>
            </a:extLst>
          </p:cNvPr>
          <p:cNvSpPr txBox="1"/>
          <p:nvPr/>
        </p:nvSpPr>
        <p:spPr>
          <a:xfrm>
            <a:off x="7524677" y="766910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Small black circles, can be facing the camera, sometimes can see both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2E4D6C-5D37-4CF1-AC0B-2D0AC8E92D79}"/>
              </a:ext>
            </a:extLst>
          </p:cNvPr>
          <p:cNvSpPr txBox="1"/>
          <p:nvPr/>
        </p:nvSpPr>
        <p:spPr>
          <a:xfrm>
            <a:off x="9749555" y="919778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triangular shaped form, on the head, can have different sizes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9A8909-02FD-4130-A4E1-282F4C6A9A89}"/>
              </a:ext>
            </a:extLst>
          </p:cNvPr>
          <p:cNvSpPr txBox="1"/>
          <p:nvPr/>
        </p:nvSpPr>
        <p:spPr>
          <a:xfrm>
            <a:off x="7143843" y="5755793"/>
            <a:ext cx="233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elongated piece, can be squared or more triangular, can be obstructed sometimes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2A2FA6-AB69-42A6-9335-DF14E98776E6}"/>
              </a:ext>
            </a:extLst>
          </p:cNvPr>
          <p:cNvSpPr txBox="1"/>
          <p:nvPr/>
        </p:nvSpPr>
        <p:spPr>
          <a:xfrm>
            <a:off x="10035466" y="5651098"/>
            <a:ext cx="152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Luckily, the color is consistent…</a:t>
            </a:r>
          </a:p>
        </p:txBody>
      </p:sp>
    </p:spTree>
    <p:extLst>
      <p:ext uri="{BB962C8B-B14F-4D97-AF65-F5344CB8AC3E}">
        <p14:creationId xmlns:p14="http://schemas.microsoft.com/office/powerpoint/2010/main" val="27664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6" grpId="0"/>
      <p:bldP spid="37" grpId="0"/>
      <p:bldP spid="39" grpId="0"/>
      <p:bldP spid="40" grpId="0"/>
      <p:bldP spid="42" grpId="0"/>
      <p:bldP spid="44" grpId="0"/>
      <p:bldP spid="47" grpId="0"/>
      <p:bldP spid="48" grpId="0"/>
      <p:bldP spid="4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/>
              <a:t>NVIDIA Video </a:t>
            </a:r>
            <a:r>
              <a:rPr lang="es-CL" err="1"/>
              <a:t>to</a:t>
            </a:r>
            <a:r>
              <a:rPr lang="es-CL"/>
              <a:t> Video </a:t>
            </a:r>
            <a:r>
              <a:rPr lang="es-CL" err="1"/>
              <a:t>Synthesis</a:t>
            </a:r>
            <a:r>
              <a:rPr lang="es-CL"/>
              <a:t> - 2018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5538" name="Picture 2" descr="pose.gif">
            <a:extLst>
              <a:ext uri="{FF2B5EF4-FFF2-40B4-BE49-F238E27FC236}">
                <a16:creationId xmlns:a16="http://schemas.microsoft.com/office/drawing/2014/main" id="{2324F5C9-6F59-4ED3-96C3-14CD28452B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65" y="1443275"/>
            <a:ext cx="8373069" cy="48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837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2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3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4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7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8"/>
              </a:rPr>
              <a:t>https://arxiv.org/abs/1709.01507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CC63-33EE-4EC1-B68B-0CCBDD71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D47139-80BB-4613-BFC9-34C71954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252" y="1959429"/>
            <a:ext cx="5717466" cy="33618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70179-1190-477F-8010-EED1A912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deal with these cases.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E9A78-3173-4877-8C4E-5B8FC111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138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82DFBA-C19E-451C-A1A1-43BB944E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21" y="3347123"/>
            <a:ext cx="3653344" cy="2951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2001-50C3-4027-8023-793E24D6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D377-661C-4A90-BF23-E7800934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8" y="1177758"/>
            <a:ext cx="11007525" cy="4956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We’ve been basically talking about </a:t>
            </a:r>
            <a:r>
              <a:rPr lang="en-US" sz="2400" dirty="0">
                <a:solidFill>
                  <a:srgbClr val="C00000"/>
                </a:solidFill>
              </a:rPr>
              <a:t>detecting features in images</a:t>
            </a:r>
            <a:r>
              <a:rPr lang="en-US" sz="2400" dirty="0"/>
              <a:t>, in a very naïve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Researchers built multiple computer vision techniques to deal with these issues: SIFT, FAST, SURF, BRIEF,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However, similar problems arose: the detectors where either too general or too over-engineered. Humans were designing these feature detectors, and that made them either too simple or hard to generalize.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D2A6B-4EB6-43A0-AC3C-5B2F56F4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FF8AD-2C7F-4126-90A9-2D703D4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37" y="4563985"/>
            <a:ext cx="3656693" cy="175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E630C-BA58-4AE7-88C7-ADB8897A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8" y="4563985"/>
            <a:ext cx="3871051" cy="175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F3999-F75E-433E-A5F7-51063E3931BA}"/>
              </a:ext>
            </a:extLst>
          </p:cNvPr>
          <p:cNvSpPr txBox="1"/>
          <p:nvPr/>
        </p:nvSpPr>
        <p:spPr>
          <a:xfrm>
            <a:off x="10566400" y="4951283"/>
            <a:ext cx="134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corner detection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C1B2E-2D57-4CB2-898E-6E3322C39A05}"/>
              </a:ext>
            </a:extLst>
          </p:cNvPr>
          <p:cNvSpPr txBox="1"/>
          <p:nvPr/>
        </p:nvSpPr>
        <p:spPr>
          <a:xfrm>
            <a:off x="534241" y="4980971"/>
            <a:ext cx="13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feature descriptor</a:t>
            </a:r>
          </a:p>
        </p:txBody>
      </p:sp>
    </p:spTree>
    <p:extLst>
      <p:ext uri="{BB962C8B-B14F-4D97-AF65-F5344CB8AC3E}">
        <p14:creationId xmlns:p14="http://schemas.microsoft.com/office/powerpoint/2010/main" val="903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Lecture6_PerceptronBackProp</Template>
  <TotalTime>36608</TotalTime>
  <Words>2827</Words>
  <Application>Microsoft Office PowerPoint</Application>
  <PresentationFormat>Widescreen</PresentationFormat>
  <Paragraphs>405</Paragraphs>
  <Slides>61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Cambria Math</vt:lpstr>
      <vt:lpstr>Karla</vt:lpstr>
      <vt:lpstr>GEC_template</vt:lpstr>
      <vt:lpstr>Equation</vt:lpstr>
      <vt:lpstr>Lecture 8: Convolutional Neural Networks 1</vt:lpstr>
      <vt:lpstr>Outline</vt:lpstr>
      <vt:lpstr>Main drawbacks of MLPs</vt:lpstr>
      <vt:lpstr>Image analysis</vt:lpstr>
      <vt:lpstr>Cases can be a bit more complex…</vt:lpstr>
      <vt:lpstr>Now what?</vt:lpstr>
      <vt:lpstr>PowerPoint Presentation</vt:lpstr>
      <vt:lpstr>We need to be able to deal with these cases.</vt:lpstr>
      <vt:lpstr>Image features</vt:lpstr>
      <vt:lpstr>Image features (cont)</vt:lpstr>
      <vt:lpstr>Drawbacks</vt:lpstr>
      <vt:lpstr>Drawbacks</vt:lpstr>
      <vt:lpstr>Drawbacks</vt:lpstr>
      <vt:lpstr>Images are Local and Hierarchical</vt:lpstr>
      <vt:lpstr>Images are Invariant </vt:lpstr>
      <vt:lpstr>“Convolution” Operation</vt:lpstr>
      <vt:lpstr>“Convolution” Operation</vt:lpstr>
      <vt:lpstr>A Convolutional Network</vt:lpstr>
      <vt:lpstr>Basics of CNNs</vt:lpstr>
      <vt:lpstr>Basics of CNNs</vt:lpstr>
      <vt:lpstr>Convolution and cross-correlation</vt:lpstr>
      <vt:lpstr>Convolutions – step by step</vt:lpstr>
      <vt:lpstr>Convolutions – another example</vt:lpstr>
      <vt:lpstr>Convolutions – 3D input</vt:lpstr>
      <vt:lpstr>Convolutions – what happens at the edges?</vt:lpstr>
      <vt:lpstr>Padding</vt:lpstr>
      <vt:lpstr>Convolutional layers</vt:lpstr>
      <vt:lpstr>Convolutional layers (cont)</vt:lpstr>
      <vt:lpstr>Why does this make sense?</vt:lpstr>
      <vt:lpstr>PowerPoint Presentation</vt:lpstr>
      <vt:lpstr>Learning CNN</vt:lpstr>
      <vt:lpstr>Introducing ReLU</vt:lpstr>
      <vt:lpstr>Convolutional layers so far</vt:lpstr>
      <vt:lpstr>Building a CNN</vt:lpstr>
      <vt:lpstr>Building a CNN</vt:lpstr>
      <vt:lpstr>Building a CNN</vt:lpstr>
      <vt:lpstr>Building a CNN</vt:lpstr>
      <vt:lpstr>Building a CNN</vt:lpstr>
      <vt:lpstr>Building a CNN</vt:lpstr>
      <vt:lpstr>Fully built CNN (VGG)</vt:lpstr>
      <vt:lpstr>What do CNN layers learn?</vt:lpstr>
      <vt:lpstr>PowerPoint Presentation</vt:lpstr>
      <vt:lpstr>Examples</vt:lpstr>
      <vt:lpstr>Examples</vt:lpstr>
      <vt:lpstr>PowerPoint Presentation</vt:lpstr>
      <vt:lpstr>Evolution of CNNs</vt:lpstr>
      <vt:lpstr>Initial ideas</vt:lpstr>
      <vt:lpstr>LeNet</vt:lpstr>
      <vt:lpstr>AlexNet</vt:lpstr>
      <vt:lpstr>ZFNet</vt:lpstr>
      <vt:lpstr>VGG</vt:lpstr>
      <vt:lpstr>GoogLeNet (Inception-v1)</vt:lpstr>
      <vt:lpstr>ResNet</vt:lpstr>
      <vt:lpstr>ResNet</vt:lpstr>
      <vt:lpstr>DenseNet</vt:lpstr>
      <vt:lpstr>DenseNet</vt:lpstr>
      <vt:lpstr>MobileNet</vt:lpstr>
      <vt:lpstr>Latest events on Image Recognition</vt:lpstr>
      <vt:lpstr>Latest events on Image Recognition</vt:lpstr>
      <vt:lpstr>Latest events on Image Recognition</vt:lpstr>
      <vt:lpstr>Beyond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Esteban Dirk Reyes De Jong (esteban.reyes)</cp:lastModifiedBy>
  <cp:revision>621</cp:revision>
  <cp:lastPrinted>2019-06-15T12:00:45Z</cp:lastPrinted>
  <dcterms:created xsi:type="dcterms:W3CDTF">2018-09-10T00:54:50Z</dcterms:created>
  <dcterms:modified xsi:type="dcterms:W3CDTF">2019-07-31T08:41:46Z</dcterms:modified>
</cp:coreProperties>
</file>